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61" r:id="rId4"/>
    <p:sldId id="258" r:id="rId5"/>
    <p:sldId id="265" r:id="rId6"/>
    <p:sldId id="262" r:id="rId7"/>
    <p:sldId id="263" r:id="rId8"/>
    <p:sldId id="259" r:id="rId9"/>
    <p:sldId id="266"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8"/>
  </p:normalViewPr>
  <p:slideViewPr>
    <p:cSldViewPr snapToGrid="0" snapToObjects="1">
      <p:cViewPr varScale="1">
        <p:scale>
          <a:sx n="109" d="100"/>
          <a:sy n="109" d="100"/>
        </p:scale>
        <p:origin x="6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046C4-FBFF-5B4C-92B0-26D988F036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369624C-0CA1-B849-B4EA-00FDA2445F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B7A7B18-346F-1F45-B932-DDBF08CFBCBB}"/>
              </a:ext>
            </a:extLst>
          </p:cNvPr>
          <p:cNvSpPr>
            <a:spLocks noGrp="1"/>
          </p:cNvSpPr>
          <p:nvPr>
            <p:ph type="dt" sz="half" idx="10"/>
          </p:nvPr>
        </p:nvSpPr>
        <p:spPr/>
        <p:txBody>
          <a:bodyPr/>
          <a:lstStyle/>
          <a:p>
            <a:fld id="{7D86DC46-35F1-274A-9B5E-307EECAE8514}" type="datetimeFigureOut">
              <a:rPr lang="en-US" smtClean="0"/>
              <a:t>5/8/20</a:t>
            </a:fld>
            <a:endParaRPr lang="en-US" dirty="0"/>
          </a:p>
        </p:txBody>
      </p:sp>
      <p:sp>
        <p:nvSpPr>
          <p:cNvPr id="5" name="Footer Placeholder 4">
            <a:extLst>
              <a:ext uri="{FF2B5EF4-FFF2-40B4-BE49-F238E27FC236}">
                <a16:creationId xmlns:a16="http://schemas.microsoft.com/office/drawing/2014/main" id="{ABD4F080-449B-1C4E-85CE-D577AA59CE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00511DE-EACE-A14E-81B4-EDDCB68374B1}"/>
              </a:ext>
            </a:extLst>
          </p:cNvPr>
          <p:cNvSpPr>
            <a:spLocks noGrp="1"/>
          </p:cNvSpPr>
          <p:nvPr>
            <p:ph type="sldNum" sz="quarter" idx="12"/>
          </p:nvPr>
        </p:nvSpPr>
        <p:spPr/>
        <p:txBody>
          <a:bodyPr/>
          <a:lstStyle/>
          <a:p>
            <a:fld id="{4780CF33-7EC3-A540-8BB6-75768F5EB805}" type="slidenum">
              <a:rPr lang="en-US" smtClean="0"/>
              <a:t>‹#›</a:t>
            </a:fld>
            <a:endParaRPr lang="en-US" dirty="0"/>
          </a:p>
        </p:txBody>
      </p:sp>
    </p:spTree>
    <p:extLst>
      <p:ext uri="{BB962C8B-B14F-4D97-AF65-F5344CB8AC3E}">
        <p14:creationId xmlns:p14="http://schemas.microsoft.com/office/powerpoint/2010/main" val="118791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8D5BC-2228-E04D-BC04-20CFDB9244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78205B3-55F2-3749-9856-576E9409AC1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BF8AF0-928D-1E4E-828B-59FA56A234C0}"/>
              </a:ext>
            </a:extLst>
          </p:cNvPr>
          <p:cNvSpPr>
            <a:spLocks noGrp="1"/>
          </p:cNvSpPr>
          <p:nvPr>
            <p:ph type="dt" sz="half" idx="10"/>
          </p:nvPr>
        </p:nvSpPr>
        <p:spPr/>
        <p:txBody>
          <a:bodyPr/>
          <a:lstStyle/>
          <a:p>
            <a:fld id="{7D86DC46-35F1-274A-9B5E-307EECAE8514}" type="datetimeFigureOut">
              <a:rPr lang="en-US" smtClean="0"/>
              <a:t>5/8/20</a:t>
            </a:fld>
            <a:endParaRPr lang="en-US" dirty="0"/>
          </a:p>
        </p:txBody>
      </p:sp>
      <p:sp>
        <p:nvSpPr>
          <p:cNvPr id="5" name="Footer Placeholder 4">
            <a:extLst>
              <a:ext uri="{FF2B5EF4-FFF2-40B4-BE49-F238E27FC236}">
                <a16:creationId xmlns:a16="http://schemas.microsoft.com/office/drawing/2014/main" id="{1547A6B4-48F2-B24A-A842-DE5D565BA58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DAF778C-C10F-1B4B-8993-31E5D385F276}"/>
              </a:ext>
            </a:extLst>
          </p:cNvPr>
          <p:cNvSpPr>
            <a:spLocks noGrp="1"/>
          </p:cNvSpPr>
          <p:nvPr>
            <p:ph type="sldNum" sz="quarter" idx="12"/>
          </p:nvPr>
        </p:nvSpPr>
        <p:spPr/>
        <p:txBody>
          <a:bodyPr/>
          <a:lstStyle/>
          <a:p>
            <a:fld id="{4780CF33-7EC3-A540-8BB6-75768F5EB805}" type="slidenum">
              <a:rPr lang="en-US" smtClean="0"/>
              <a:t>‹#›</a:t>
            </a:fld>
            <a:endParaRPr lang="en-US" dirty="0"/>
          </a:p>
        </p:txBody>
      </p:sp>
    </p:spTree>
    <p:extLst>
      <p:ext uri="{BB962C8B-B14F-4D97-AF65-F5344CB8AC3E}">
        <p14:creationId xmlns:p14="http://schemas.microsoft.com/office/powerpoint/2010/main" val="143484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8313C4-A776-0B4E-891C-BABD0620FD1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986C706-D87F-5845-A9CE-AF5DD7783F5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E12A6D-B679-9047-A565-48A0EB1CF97E}"/>
              </a:ext>
            </a:extLst>
          </p:cNvPr>
          <p:cNvSpPr>
            <a:spLocks noGrp="1"/>
          </p:cNvSpPr>
          <p:nvPr>
            <p:ph type="dt" sz="half" idx="10"/>
          </p:nvPr>
        </p:nvSpPr>
        <p:spPr/>
        <p:txBody>
          <a:bodyPr/>
          <a:lstStyle/>
          <a:p>
            <a:fld id="{7D86DC46-35F1-274A-9B5E-307EECAE8514}" type="datetimeFigureOut">
              <a:rPr lang="en-US" smtClean="0"/>
              <a:t>5/8/20</a:t>
            </a:fld>
            <a:endParaRPr lang="en-US" dirty="0"/>
          </a:p>
        </p:txBody>
      </p:sp>
      <p:sp>
        <p:nvSpPr>
          <p:cNvPr id="5" name="Footer Placeholder 4">
            <a:extLst>
              <a:ext uri="{FF2B5EF4-FFF2-40B4-BE49-F238E27FC236}">
                <a16:creationId xmlns:a16="http://schemas.microsoft.com/office/drawing/2014/main" id="{070231EB-D064-F342-9A57-F46BA2A38C7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B1FE68B-BD7E-484A-A397-044AAE38EA3F}"/>
              </a:ext>
            </a:extLst>
          </p:cNvPr>
          <p:cNvSpPr>
            <a:spLocks noGrp="1"/>
          </p:cNvSpPr>
          <p:nvPr>
            <p:ph type="sldNum" sz="quarter" idx="12"/>
          </p:nvPr>
        </p:nvSpPr>
        <p:spPr/>
        <p:txBody>
          <a:bodyPr/>
          <a:lstStyle/>
          <a:p>
            <a:fld id="{4780CF33-7EC3-A540-8BB6-75768F5EB805}" type="slidenum">
              <a:rPr lang="en-US" smtClean="0"/>
              <a:t>‹#›</a:t>
            </a:fld>
            <a:endParaRPr lang="en-US" dirty="0"/>
          </a:p>
        </p:txBody>
      </p:sp>
    </p:spTree>
    <p:extLst>
      <p:ext uri="{BB962C8B-B14F-4D97-AF65-F5344CB8AC3E}">
        <p14:creationId xmlns:p14="http://schemas.microsoft.com/office/powerpoint/2010/main" val="318062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6BC99-205E-7643-94F6-E7DF143DF0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47A479-AE8D-F54E-B10F-380EA5C8760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2F3AFD-4FE0-1E48-B2D6-33255334465E}"/>
              </a:ext>
            </a:extLst>
          </p:cNvPr>
          <p:cNvSpPr>
            <a:spLocks noGrp="1"/>
          </p:cNvSpPr>
          <p:nvPr>
            <p:ph type="dt" sz="half" idx="10"/>
          </p:nvPr>
        </p:nvSpPr>
        <p:spPr/>
        <p:txBody>
          <a:bodyPr/>
          <a:lstStyle/>
          <a:p>
            <a:fld id="{7D86DC46-35F1-274A-9B5E-307EECAE8514}" type="datetimeFigureOut">
              <a:rPr lang="en-US" smtClean="0"/>
              <a:t>5/8/20</a:t>
            </a:fld>
            <a:endParaRPr lang="en-US" dirty="0"/>
          </a:p>
        </p:txBody>
      </p:sp>
      <p:sp>
        <p:nvSpPr>
          <p:cNvPr id="5" name="Footer Placeholder 4">
            <a:extLst>
              <a:ext uri="{FF2B5EF4-FFF2-40B4-BE49-F238E27FC236}">
                <a16:creationId xmlns:a16="http://schemas.microsoft.com/office/drawing/2014/main" id="{0B9B011B-D5F7-C842-BA68-FDBE841F000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918617B-17D1-8041-AD3E-D4B385923BBF}"/>
              </a:ext>
            </a:extLst>
          </p:cNvPr>
          <p:cNvSpPr>
            <a:spLocks noGrp="1"/>
          </p:cNvSpPr>
          <p:nvPr>
            <p:ph type="sldNum" sz="quarter" idx="12"/>
          </p:nvPr>
        </p:nvSpPr>
        <p:spPr/>
        <p:txBody>
          <a:bodyPr/>
          <a:lstStyle/>
          <a:p>
            <a:fld id="{4780CF33-7EC3-A540-8BB6-75768F5EB805}" type="slidenum">
              <a:rPr lang="en-US" smtClean="0"/>
              <a:t>‹#›</a:t>
            </a:fld>
            <a:endParaRPr lang="en-US" dirty="0"/>
          </a:p>
        </p:txBody>
      </p:sp>
    </p:spTree>
    <p:extLst>
      <p:ext uri="{BB962C8B-B14F-4D97-AF65-F5344CB8AC3E}">
        <p14:creationId xmlns:p14="http://schemas.microsoft.com/office/powerpoint/2010/main" val="34094862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55861-D6B2-FD43-A99C-E0503EB4FF1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DF20A6-7DE8-BA4E-8AEC-ACF7EFBA39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AADACA4-E256-8140-BC67-B3E318DC8104}"/>
              </a:ext>
            </a:extLst>
          </p:cNvPr>
          <p:cNvSpPr>
            <a:spLocks noGrp="1"/>
          </p:cNvSpPr>
          <p:nvPr>
            <p:ph type="dt" sz="half" idx="10"/>
          </p:nvPr>
        </p:nvSpPr>
        <p:spPr/>
        <p:txBody>
          <a:bodyPr/>
          <a:lstStyle/>
          <a:p>
            <a:fld id="{7D86DC46-35F1-274A-9B5E-307EECAE8514}" type="datetimeFigureOut">
              <a:rPr lang="en-US" smtClean="0"/>
              <a:t>5/8/20</a:t>
            </a:fld>
            <a:endParaRPr lang="en-US" dirty="0"/>
          </a:p>
        </p:txBody>
      </p:sp>
      <p:sp>
        <p:nvSpPr>
          <p:cNvPr id="5" name="Footer Placeholder 4">
            <a:extLst>
              <a:ext uri="{FF2B5EF4-FFF2-40B4-BE49-F238E27FC236}">
                <a16:creationId xmlns:a16="http://schemas.microsoft.com/office/drawing/2014/main" id="{D4EFE647-1A8E-1E4A-9F2F-7753914509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3B9CCDF-88F5-2D4C-8F31-289B9FCBB558}"/>
              </a:ext>
            </a:extLst>
          </p:cNvPr>
          <p:cNvSpPr>
            <a:spLocks noGrp="1"/>
          </p:cNvSpPr>
          <p:nvPr>
            <p:ph type="sldNum" sz="quarter" idx="12"/>
          </p:nvPr>
        </p:nvSpPr>
        <p:spPr/>
        <p:txBody>
          <a:bodyPr/>
          <a:lstStyle/>
          <a:p>
            <a:fld id="{4780CF33-7EC3-A540-8BB6-75768F5EB805}" type="slidenum">
              <a:rPr lang="en-US" smtClean="0"/>
              <a:t>‹#›</a:t>
            </a:fld>
            <a:endParaRPr lang="en-US" dirty="0"/>
          </a:p>
        </p:txBody>
      </p:sp>
    </p:spTree>
    <p:extLst>
      <p:ext uri="{BB962C8B-B14F-4D97-AF65-F5344CB8AC3E}">
        <p14:creationId xmlns:p14="http://schemas.microsoft.com/office/powerpoint/2010/main" val="760724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03C5C-D35E-E047-ABDE-FD2D092515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FB13F2-E9A4-494F-A4EF-496D1010A04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58D0FF-49E2-2546-B2E3-0C5DC8167B5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FE3EE6-B37D-D347-B954-930D9AE4D0EB}"/>
              </a:ext>
            </a:extLst>
          </p:cNvPr>
          <p:cNvSpPr>
            <a:spLocks noGrp="1"/>
          </p:cNvSpPr>
          <p:nvPr>
            <p:ph type="dt" sz="half" idx="10"/>
          </p:nvPr>
        </p:nvSpPr>
        <p:spPr/>
        <p:txBody>
          <a:bodyPr/>
          <a:lstStyle/>
          <a:p>
            <a:fld id="{7D86DC46-35F1-274A-9B5E-307EECAE8514}" type="datetimeFigureOut">
              <a:rPr lang="en-US" smtClean="0"/>
              <a:t>5/8/20</a:t>
            </a:fld>
            <a:endParaRPr lang="en-US" dirty="0"/>
          </a:p>
        </p:txBody>
      </p:sp>
      <p:sp>
        <p:nvSpPr>
          <p:cNvPr id="6" name="Footer Placeholder 5">
            <a:extLst>
              <a:ext uri="{FF2B5EF4-FFF2-40B4-BE49-F238E27FC236}">
                <a16:creationId xmlns:a16="http://schemas.microsoft.com/office/drawing/2014/main" id="{D184E5F5-A0F1-6D47-B1DA-DEFD34DF373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2B0ABEA-390D-8549-BB30-1BDE74F41D40}"/>
              </a:ext>
            </a:extLst>
          </p:cNvPr>
          <p:cNvSpPr>
            <a:spLocks noGrp="1"/>
          </p:cNvSpPr>
          <p:nvPr>
            <p:ph type="sldNum" sz="quarter" idx="12"/>
          </p:nvPr>
        </p:nvSpPr>
        <p:spPr/>
        <p:txBody>
          <a:bodyPr/>
          <a:lstStyle/>
          <a:p>
            <a:fld id="{4780CF33-7EC3-A540-8BB6-75768F5EB805}" type="slidenum">
              <a:rPr lang="en-US" smtClean="0"/>
              <a:t>‹#›</a:t>
            </a:fld>
            <a:endParaRPr lang="en-US" dirty="0"/>
          </a:p>
        </p:txBody>
      </p:sp>
    </p:spTree>
    <p:extLst>
      <p:ext uri="{BB962C8B-B14F-4D97-AF65-F5344CB8AC3E}">
        <p14:creationId xmlns:p14="http://schemas.microsoft.com/office/powerpoint/2010/main" val="613699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22DB5-3389-D24C-B029-2D3063AFBE5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D3E1A47-708D-5D48-B682-EBFB933416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DD2528C-FC4E-EE41-A4DA-94D5A4324DF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04A49DE-988C-F344-AF25-16556B2542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BCA6D2-CFAC-0541-BFCC-AFD0AFBAD02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F144640-F101-C64B-8DA8-C2F5222E3206}"/>
              </a:ext>
            </a:extLst>
          </p:cNvPr>
          <p:cNvSpPr>
            <a:spLocks noGrp="1"/>
          </p:cNvSpPr>
          <p:nvPr>
            <p:ph type="dt" sz="half" idx="10"/>
          </p:nvPr>
        </p:nvSpPr>
        <p:spPr/>
        <p:txBody>
          <a:bodyPr/>
          <a:lstStyle/>
          <a:p>
            <a:fld id="{7D86DC46-35F1-274A-9B5E-307EECAE8514}" type="datetimeFigureOut">
              <a:rPr lang="en-US" smtClean="0"/>
              <a:t>5/8/20</a:t>
            </a:fld>
            <a:endParaRPr lang="en-US" dirty="0"/>
          </a:p>
        </p:txBody>
      </p:sp>
      <p:sp>
        <p:nvSpPr>
          <p:cNvPr id="8" name="Footer Placeholder 7">
            <a:extLst>
              <a:ext uri="{FF2B5EF4-FFF2-40B4-BE49-F238E27FC236}">
                <a16:creationId xmlns:a16="http://schemas.microsoft.com/office/drawing/2014/main" id="{96C356CA-03D3-4F44-854A-EB0BEB13BAB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9E7735-9EED-B349-B6A9-DC21F77EB8B6}"/>
              </a:ext>
            </a:extLst>
          </p:cNvPr>
          <p:cNvSpPr>
            <a:spLocks noGrp="1"/>
          </p:cNvSpPr>
          <p:nvPr>
            <p:ph type="sldNum" sz="quarter" idx="12"/>
          </p:nvPr>
        </p:nvSpPr>
        <p:spPr/>
        <p:txBody>
          <a:bodyPr/>
          <a:lstStyle/>
          <a:p>
            <a:fld id="{4780CF33-7EC3-A540-8BB6-75768F5EB805}" type="slidenum">
              <a:rPr lang="en-US" smtClean="0"/>
              <a:t>‹#›</a:t>
            </a:fld>
            <a:endParaRPr lang="en-US" dirty="0"/>
          </a:p>
        </p:txBody>
      </p:sp>
    </p:spTree>
    <p:extLst>
      <p:ext uri="{BB962C8B-B14F-4D97-AF65-F5344CB8AC3E}">
        <p14:creationId xmlns:p14="http://schemas.microsoft.com/office/powerpoint/2010/main" val="277454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F36D3-D38B-A645-A8CB-9DA70ABF1AF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2FF6F36-3CB4-BB42-8D14-06F7EBEA24B9}"/>
              </a:ext>
            </a:extLst>
          </p:cNvPr>
          <p:cNvSpPr>
            <a:spLocks noGrp="1"/>
          </p:cNvSpPr>
          <p:nvPr>
            <p:ph type="dt" sz="half" idx="10"/>
          </p:nvPr>
        </p:nvSpPr>
        <p:spPr/>
        <p:txBody>
          <a:bodyPr/>
          <a:lstStyle/>
          <a:p>
            <a:fld id="{7D86DC46-35F1-274A-9B5E-307EECAE8514}" type="datetimeFigureOut">
              <a:rPr lang="en-US" smtClean="0"/>
              <a:t>5/8/20</a:t>
            </a:fld>
            <a:endParaRPr lang="en-US" dirty="0"/>
          </a:p>
        </p:txBody>
      </p:sp>
      <p:sp>
        <p:nvSpPr>
          <p:cNvPr id="4" name="Footer Placeholder 3">
            <a:extLst>
              <a:ext uri="{FF2B5EF4-FFF2-40B4-BE49-F238E27FC236}">
                <a16:creationId xmlns:a16="http://schemas.microsoft.com/office/drawing/2014/main" id="{C75F22C8-0E8E-C84F-BB1D-04A8B481F9AD}"/>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E2730CCB-DE01-074C-84E0-2F99F34D7354}"/>
              </a:ext>
            </a:extLst>
          </p:cNvPr>
          <p:cNvSpPr>
            <a:spLocks noGrp="1"/>
          </p:cNvSpPr>
          <p:nvPr>
            <p:ph type="sldNum" sz="quarter" idx="12"/>
          </p:nvPr>
        </p:nvSpPr>
        <p:spPr/>
        <p:txBody>
          <a:bodyPr/>
          <a:lstStyle/>
          <a:p>
            <a:fld id="{4780CF33-7EC3-A540-8BB6-75768F5EB805}" type="slidenum">
              <a:rPr lang="en-US" smtClean="0"/>
              <a:t>‹#›</a:t>
            </a:fld>
            <a:endParaRPr lang="en-US" dirty="0"/>
          </a:p>
        </p:txBody>
      </p:sp>
    </p:spTree>
    <p:extLst>
      <p:ext uri="{BB962C8B-B14F-4D97-AF65-F5344CB8AC3E}">
        <p14:creationId xmlns:p14="http://schemas.microsoft.com/office/powerpoint/2010/main" val="2102032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333888-2F67-F942-A958-ED40881C84ED}"/>
              </a:ext>
            </a:extLst>
          </p:cNvPr>
          <p:cNvSpPr>
            <a:spLocks noGrp="1"/>
          </p:cNvSpPr>
          <p:nvPr>
            <p:ph type="dt" sz="half" idx="10"/>
          </p:nvPr>
        </p:nvSpPr>
        <p:spPr/>
        <p:txBody>
          <a:bodyPr/>
          <a:lstStyle/>
          <a:p>
            <a:fld id="{7D86DC46-35F1-274A-9B5E-307EECAE8514}" type="datetimeFigureOut">
              <a:rPr lang="en-US" smtClean="0"/>
              <a:t>5/8/20</a:t>
            </a:fld>
            <a:endParaRPr lang="en-US" dirty="0"/>
          </a:p>
        </p:txBody>
      </p:sp>
      <p:sp>
        <p:nvSpPr>
          <p:cNvPr id="3" name="Footer Placeholder 2">
            <a:extLst>
              <a:ext uri="{FF2B5EF4-FFF2-40B4-BE49-F238E27FC236}">
                <a16:creationId xmlns:a16="http://schemas.microsoft.com/office/drawing/2014/main" id="{1ED39BD9-5E8A-3840-A709-D8A227864D1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2126797-CAE1-BE4D-8E03-76EF424B36BE}"/>
              </a:ext>
            </a:extLst>
          </p:cNvPr>
          <p:cNvSpPr>
            <a:spLocks noGrp="1"/>
          </p:cNvSpPr>
          <p:nvPr>
            <p:ph type="sldNum" sz="quarter" idx="12"/>
          </p:nvPr>
        </p:nvSpPr>
        <p:spPr/>
        <p:txBody>
          <a:bodyPr/>
          <a:lstStyle/>
          <a:p>
            <a:fld id="{4780CF33-7EC3-A540-8BB6-75768F5EB805}" type="slidenum">
              <a:rPr lang="en-US" smtClean="0"/>
              <a:t>‹#›</a:t>
            </a:fld>
            <a:endParaRPr lang="en-US" dirty="0"/>
          </a:p>
        </p:txBody>
      </p:sp>
    </p:spTree>
    <p:extLst>
      <p:ext uri="{BB962C8B-B14F-4D97-AF65-F5344CB8AC3E}">
        <p14:creationId xmlns:p14="http://schemas.microsoft.com/office/powerpoint/2010/main" val="15907923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3D409-B221-C642-A222-1C4DFB6F7D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181615A-910F-0A4E-8DC3-3E1B849762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67C9BE3-E162-3C4C-91C7-C1DD65E8EE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4FB76EA-3B5C-7241-ACD8-2C6202E3DC6E}"/>
              </a:ext>
            </a:extLst>
          </p:cNvPr>
          <p:cNvSpPr>
            <a:spLocks noGrp="1"/>
          </p:cNvSpPr>
          <p:nvPr>
            <p:ph type="dt" sz="half" idx="10"/>
          </p:nvPr>
        </p:nvSpPr>
        <p:spPr/>
        <p:txBody>
          <a:bodyPr/>
          <a:lstStyle/>
          <a:p>
            <a:fld id="{7D86DC46-35F1-274A-9B5E-307EECAE8514}" type="datetimeFigureOut">
              <a:rPr lang="en-US" smtClean="0"/>
              <a:t>5/8/20</a:t>
            </a:fld>
            <a:endParaRPr lang="en-US" dirty="0"/>
          </a:p>
        </p:txBody>
      </p:sp>
      <p:sp>
        <p:nvSpPr>
          <p:cNvPr id="6" name="Footer Placeholder 5">
            <a:extLst>
              <a:ext uri="{FF2B5EF4-FFF2-40B4-BE49-F238E27FC236}">
                <a16:creationId xmlns:a16="http://schemas.microsoft.com/office/drawing/2014/main" id="{C2408BD1-22EB-DF4B-BA50-FD502926CF6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6326FFA-7528-244B-90FC-76A2B2E423BC}"/>
              </a:ext>
            </a:extLst>
          </p:cNvPr>
          <p:cNvSpPr>
            <a:spLocks noGrp="1"/>
          </p:cNvSpPr>
          <p:nvPr>
            <p:ph type="sldNum" sz="quarter" idx="12"/>
          </p:nvPr>
        </p:nvSpPr>
        <p:spPr/>
        <p:txBody>
          <a:bodyPr/>
          <a:lstStyle/>
          <a:p>
            <a:fld id="{4780CF33-7EC3-A540-8BB6-75768F5EB805}" type="slidenum">
              <a:rPr lang="en-US" smtClean="0"/>
              <a:t>‹#›</a:t>
            </a:fld>
            <a:endParaRPr lang="en-US" dirty="0"/>
          </a:p>
        </p:txBody>
      </p:sp>
    </p:spTree>
    <p:extLst>
      <p:ext uri="{BB962C8B-B14F-4D97-AF65-F5344CB8AC3E}">
        <p14:creationId xmlns:p14="http://schemas.microsoft.com/office/powerpoint/2010/main" val="17897552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ED593-2C2F-2F40-A99A-9AC99E696F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920FE5A-2D2F-2B48-9261-C4C2A98E55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162641E5-B766-BF45-9616-7235E10FF0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D499ACE-43DD-9F42-BD8B-94FD4B637940}"/>
              </a:ext>
            </a:extLst>
          </p:cNvPr>
          <p:cNvSpPr>
            <a:spLocks noGrp="1"/>
          </p:cNvSpPr>
          <p:nvPr>
            <p:ph type="dt" sz="half" idx="10"/>
          </p:nvPr>
        </p:nvSpPr>
        <p:spPr/>
        <p:txBody>
          <a:bodyPr/>
          <a:lstStyle/>
          <a:p>
            <a:fld id="{7D86DC46-35F1-274A-9B5E-307EECAE8514}" type="datetimeFigureOut">
              <a:rPr lang="en-US" smtClean="0"/>
              <a:t>5/8/20</a:t>
            </a:fld>
            <a:endParaRPr lang="en-US" dirty="0"/>
          </a:p>
        </p:txBody>
      </p:sp>
      <p:sp>
        <p:nvSpPr>
          <p:cNvPr id="6" name="Footer Placeholder 5">
            <a:extLst>
              <a:ext uri="{FF2B5EF4-FFF2-40B4-BE49-F238E27FC236}">
                <a16:creationId xmlns:a16="http://schemas.microsoft.com/office/drawing/2014/main" id="{D40E925D-E971-1C40-9893-49472BB92AF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122F1DC-6153-F142-A6B7-BF87333E214C}"/>
              </a:ext>
            </a:extLst>
          </p:cNvPr>
          <p:cNvSpPr>
            <a:spLocks noGrp="1"/>
          </p:cNvSpPr>
          <p:nvPr>
            <p:ph type="sldNum" sz="quarter" idx="12"/>
          </p:nvPr>
        </p:nvSpPr>
        <p:spPr/>
        <p:txBody>
          <a:bodyPr/>
          <a:lstStyle/>
          <a:p>
            <a:fld id="{4780CF33-7EC3-A540-8BB6-75768F5EB805}" type="slidenum">
              <a:rPr lang="en-US" smtClean="0"/>
              <a:t>‹#›</a:t>
            </a:fld>
            <a:endParaRPr lang="en-US" dirty="0"/>
          </a:p>
        </p:txBody>
      </p:sp>
    </p:spTree>
    <p:extLst>
      <p:ext uri="{BB962C8B-B14F-4D97-AF65-F5344CB8AC3E}">
        <p14:creationId xmlns:p14="http://schemas.microsoft.com/office/powerpoint/2010/main" val="3984812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FE686D-ADBF-944F-AE0F-DAC93F1690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FEBD17-0363-C647-82DE-5230F5626A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EAEA63-6172-2843-86DB-BBB534CF0E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86DC46-35F1-274A-9B5E-307EECAE8514}" type="datetimeFigureOut">
              <a:rPr lang="en-US" smtClean="0"/>
              <a:t>5/8/20</a:t>
            </a:fld>
            <a:endParaRPr lang="en-US" dirty="0"/>
          </a:p>
        </p:txBody>
      </p:sp>
      <p:sp>
        <p:nvSpPr>
          <p:cNvPr id="5" name="Footer Placeholder 4">
            <a:extLst>
              <a:ext uri="{FF2B5EF4-FFF2-40B4-BE49-F238E27FC236}">
                <a16:creationId xmlns:a16="http://schemas.microsoft.com/office/drawing/2014/main" id="{638A655E-7C98-EF43-9B8F-9054D026F5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3B7814F0-8DEB-C240-823A-86EFD08F65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80CF33-7EC3-A540-8BB6-75768F5EB805}" type="slidenum">
              <a:rPr lang="en-US" smtClean="0"/>
              <a:t>‹#›</a:t>
            </a:fld>
            <a:endParaRPr lang="en-US" dirty="0"/>
          </a:p>
        </p:txBody>
      </p:sp>
    </p:spTree>
    <p:extLst>
      <p:ext uri="{BB962C8B-B14F-4D97-AF65-F5344CB8AC3E}">
        <p14:creationId xmlns:p14="http://schemas.microsoft.com/office/powerpoint/2010/main" val="1942641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api.foursquare.com/v2/venues/explore?&amp;client_id=%7B%7D&amp;client_secret=%7B%7D&amp;v=%7B%7D&amp;ll=%7B%7D,%7B%7D&amp;radius=%7B%7D&amp;limit=%7B%7D%27.format(" TargetMode="External"/><Relationship Id="rId2" Type="http://schemas.openxmlformats.org/officeDocument/2006/relationships/hyperlink" Target="https://en.wikipedia.org/w/index.php?title=List_of_postal_codes_of_Canada:_M&amp;oldid=890001695"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9C266-600F-EC45-AD25-3506902FAB5A}"/>
              </a:ext>
            </a:extLst>
          </p:cNvPr>
          <p:cNvSpPr>
            <a:spLocks noGrp="1"/>
          </p:cNvSpPr>
          <p:nvPr>
            <p:ph type="ctrTitle"/>
          </p:nvPr>
        </p:nvSpPr>
        <p:spPr>
          <a:solidFill>
            <a:schemeClr val="accent1">
              <a:lumMod val="40000"/>
              <a:lumOff val="60000"/>
            </a:schemeClr>
          </a:solidFill>
        </p:spPr>
        <p:txBody>
          <a:bodyPr>
            <a:normAutofit fontScale="90000"/>
          </a:bodyPr>
          <a:lstStyle/>
          <a:p>
            <a:br>
              <a:rPr lang="en-IN" b="1" dirty="0"/>
            </a:br>
            <a:br>
              <a:rPr lang="en-IN" b="1" dirty="0"/>
            </a:br>
            <a:br>
              <a:rPr lang="en-IN" b="1" dirty="0"/>
            </a:br>
            <a:br>
              <a:rPr lang="en-IN" b="1" dirty="0"/>
            </a:br>
            <a:br>
              <a:rPr lang="en-IN" b="1" dirty="0"/>
            </a:br>
            <a:br>
              <a:rPr lang="en-IN" b="1" dirty="0"/>
            </a:br>
            <a:br>
              <a:rPr lang="en-IN" b="1" dirty="0"/>
            </a:br>
            <a:br>
              <a:rPr lang="en-IN" b="1" dirty="0"/>
            </a:br>
            <a:br>
              <a:rPr lang="en-IN" b="1" dirty="0"/>
            </a:br>
            <a:br>
              <a:rPr lang="en-IN" b="1" dirty="0"/>
            </a:br>
            <a:br>
              <a:rPr lang="en-IN" b="1" dirty="0"/>
            </a:br>
            <a:r>
              <a:rPr lang="en-IN" b="1" dirty="0"/>
              <a:t>Capstone Project  </a:t>
            </a:r>
            <a:br>
              <a:rPr lang="en-IN" b="1" dirty="0"/>
            </a:br>
            <a:br>
              <a:rPr lang="en-IN" b="1" dirty="0"/>
            </a:br>
            <a:r>
              <a:rPr lang="en-IN" sz="4000" b="1" dirty="0"/>
              <a:t>Recommending Toronto Neighbourhoods to Immigrants</a:t>
            </a:r>
            <a:br>
              <a:rPr lang="en-IN" dirty="0"/>
            </a:br>
            <a:endParaRPr lang="en-US" dirty="0"/>
          </a:p>
        </p:txBody>
      </p:sp>
      <p:sp>
        <p:nvSpPr>
          <p:cNvPr id="3" name="Subtitle 2">
            <a:extLst>
              <a:ext uri="{FF2B5EF4-FFF2-40B4-BE49-F238E27FC236}">
                <a16:creationId xmlns:a16="http://schemas.microsoft.com/office/drawing/2014/main" id="{4BE1A8CE-52F1-B248-9D75-64B65AF4FFA6}"/>
              </a:ext>
            </a:extLst>
          </p:cNvPr>
          <p:cNvSpPr>
            <a:spLocks noGrp="1"/>
          </p:cNvSpPr>
          <p:nvPr>
            <p:ph type="subTitle" idx="1"/>
          </p:nvPr>
        </p:nvSpPr>
        <p:spPr/>
        <p:txBody>
          <a:bodyPr/>
          <a:lstStyle/>
          <a:p>
            <a:r>
              <a:rPr lang="en-US" dirty="0"/>
              <a:t>Indermohan Bains</a:t>
            </a:r>
          </a:p>
          <a:p>
            <a:r>
              <a:rPr lang="en-US" dirty="0"/>
              <a:t>May 2020</a:t>
            </a:r>
          </a:p>
        </p:txBody>
      </p:sp>
    </p:spTree>
    <p:extLst>
      <p:ext uri="{BB962C8B-B14F-4D97-AF65-F5344CB8AC3E}">
        <p14:creationId xmlns:p14="http://schemas.microsoft.com/office/powerpoint/2010/main" val="36745477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A2510-CEC4-8D44-AA31-ABB2CFCB007F}"/>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F4C2C5C8-C51B-5A4D-9610-33424034D3B5}"/>
              </a:ext>
            </a:extLst>
          </p:cNvPr>
          <p:cNvSpPr>
            <a:spLocks noGrp="1"/>
          </p:cNvSpPr>
          <p:nvPr>
            <p:ph idx="1"/>
          </p:nvPr>
        </p:nvSpPr>
        <p:spPr/>
        <p:txBody>
          <a:bodyPr>
            <a:normAutofit fontScale="70000" lnSpcReduction="20000"/>
          </a:bodyPr>
          <a:lstStyle/>
          <a:p>
            <a:r>
              <a:rPr lang="en-IN" dirty="0">
                <a:latin typeface="+mj-lt"/>
              </a:rPr>
              <a:t>The solution developed through the project aims at providing the required information to the new immigrants to Toronto, Canada and recommending the best suited Neighbourhoods to the immigrants as per their preferences.</a:t>
            </a:r>
          </a:p>
          <a:p>
            <a:r>
              <a:rPr lang="en-IN" dirty="0">
                <a:latin typeface="+mj-lt"/>
              </a:rPr>
              <a:t> </a:t>
            </a:r>
          </a:p>
          <a:p>
            <a:r>
              <a:rPr lang="en-IN" dirty="0">
                <a:latin typeface="+mj-lt"/>
              </a:rPr>
              <a:t>From a Data Science perspective this project has involved utilization of several techniques like,</a:t>
            </a:r>
          </a:p>
          <a:p>
            <a:pPr lvl="0"/>
            <a:r>
              <a:rPr lang="en-IN" dirty="0">
                <a:latin typeface="+mj-lt"/>
              </a:rPr>
              <a:t>Data cleaning and organizing</a:t>
            </a:r>
          </a:p>
          <a:p>
            <a:pPr lvl="0"/>
            <a:r>
              <a:rPr lang="en-IN" dirty="0">
                <a:latin typeface="+mj-lt"/>
              </a:rPr>
              <a:t>Database creation</a:t>
            </a:r>
          </a:p>
          <a:p>
            <a:pPr lvl="0"/>
            <a:r>
              <a:rPr lang="en-IN" dirty="0">
                <a:latin typeface="+mj-lt"/>
              </a:rPr>
              <a:t>Data visualization</a:t>
            </a:r>
          </a:p>
          <a:p>
            <a:pPr lvl="0"/>
            <a:r>
              <a:rPr lang="en-IN" dirty="0">
                <a:latin typeface="+mj-lt"/>
              </a:rPr>
              <a:t>Machine learning  K-Means Clustering</a:t>
            </a:r>
          </a:p>
          <a:p>
            <a:pPr lvl="0"/>
            <a:r>
              <a:rPr lang="en-IN" dirty="0">
                <a:latin typeface="+mj-lt"/>
              </a:rPr>
              <a:t>Machine learning  Recommendation System</a:t>
            </a:r>
          </a:p>
          <a:p>
            <a:r>
              <a:rPr lang="en-IN" dirty="0">
                <a:latin typeface="+mj-lt"/>
              </a:rPr>
              <a:t> </a:t>
            </a:r>
          </a:p>
          <a:p>
            <a:r>
              <a:rPr lang="en-IN" dirty="0">
                <a:latin typeface="+mj-lt"/>
              </a:rPr>
              <a:t>The approach can now be extended to other geographies or to projects having similar requirements.</a:t>
            </a:r>
          </a:p>
          <a:p>
            <a:r>
              <a:rPr lang="en-IN" b="1" dirty="0">
                <a:latin typeface="+mj-lt"/>
              </a:rPr>
              <a:t> </a:t>
            </a:r>
            <a:endParaRPr lang="en-IN" dirty="0">
              <a:latin typeface="+mj-lt"/>
            </a:endParaRPr>
          </a:p>
          <a:p>
            <a:endParaRPr lang="en-US" dirty="0">
              <a:latin typeface="+mj-lt"/>
            </a:endParaRPr>
          </a:p>
        </p:txBody>
      </p:sp>
    </p:spTree>
    <p:extLst>
      <p:ext uri="{BB962C8B-B14F-4D97-AF65-F5344CB8AC3E}">
        <p14:creationId xmlns:p14="http://schemas.microsoft.com/office/powerpoint/2010/main" val="2722676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D7FDE-22E0-6441-9CC2-601087ED22AB}"/>
              </a:ext>
            </a:extLst>
          </p:cNvPr>
          <p:cNvSpPr>
            <a:spLocks noGrp="1"/>
          </p:cNvSpPr>
          <p:nvPr>
            <p:ph type="title"/>
          </p:nvPr>
        </p:nvSpPr>
        <p:spPr/>
        <p:txBody>
          <a:bodyPr>
            <a:normAutofit fontScale="90000"/>
          </a:bodyPr>
          <a:lstStyle/>
          <a:p>
            <a:br>
              <a:rPr lang="en-IN" b="1" dirty="0"/>
            </a:br>
            <a:r>
              <a:rPr lang="en-IN" b="1" dirty="0"/>
              <a:t>Introduction </a:t>
            </a:r>
            <a:br>
              <a:rPr lang="en-IN" dirty="0"/>
            </a:br>
            <a:endParaRPr lang="en-US" dirty="0"/>
          </a:p>
        </p:txBody>
      </p:sp>
      <p:sp>
        <p:nvSpPr>
          <p:cNvPr id="3" name="Content Placeholder 2">
            <a:extLst>
              <a:ext uri="{FF2B5EF4-FFF2-40B4-BE49-F238E27FC236}">
                <a16:creationId xmlns:a16="http://schemas.microsoft.com/office/drawing/2014/main" id="{40D75A8D-3518-1541-BAED-D53337442861}"/>
              </a:ext>
            </a:extLst>
          </p:cNvPr>
          <p:cNvSpPr>
            <a:spLocks noGrp="1"/>
          </p:cNvSpPr>
          <p:nvPr>
            <p:ph idx="1"/>
          </p:nvPr>
        </p:nvSpPr>
        <p:spPr/>
        <p:txBody>
          <a:bodyPr>
            <a:normAutofit fontScale="70000" lnSpcReduction="20000"/>
          </a:bodyPr>
          <a:lstStyle/>
          <a:p>
            <a:pPr marL="0" indent="0" algn="just">
              <a:buNone/>
            </a:pPr>
            <a:r>
              <a:rPr lang="en-IN" dirty="0">
                <a:latin typeface="+mj-lt"/>
              </a:rPr>
              <a:t>There is a large scale migration from India to Canada every year and Toronto is one of the major destination of these new migrants because of its financial activity and cosmopolitan culture.</a:t>
            </a:r>
          </a:p>
          <a:p>
            <a:pPr marL="0" indent="0" algn="just">
              <a:buNone/>
            </a:pPr>
            <a:r>
              <a:rPr lang="en-IN" dirty="0">
                <a:latin typeface="+mj-lt"/>
              </a:rPr>
              <a:t>The new landed immigrants have to first decide, which Neighbourhood they should choose to stay based on their preferences of venues. </a:t>
            </a:r>
          </a:p>
          <a:p>
            <a:pPr marL="0" indent="0" algn="just">
              <a:buNone/>
            </a:pPr>
            <a:r>
              <a:rPr lang="en-IN" dirty="0">
                <a:latin typeface="+mj-lt"/>
              </a:rPr>
              <a:t>A project that helps to create a source of information, which can recommend to them the best Neighbourhoods for them based on their preferences of venues and also provide an overall information of the venues available across the Neighbourhoods and some clustering of similar Neighbourhoods basis the venues will be helpful to the new immigrants.</a:t>
            </a:r>
          </a:p>
          <a:p>
            <a:pPr marL="0" indent="0" algn="just">
              <a:buNone/>
            </a:pPr>
            <a:r>
              <a:rPr lang="en-IN" b="1" dirty="0">
                <a:latin typeface="+mj-lt"/>
              </a:rPr>
              <a:t>Business Problem</a:t>
            </a:r>
          </a:p>
          <a:p>
            <a:pPr marL="0" indent="0" algn="just">
              <a:buNone/>
            </a:pPr>
            <a:r>
              <a:rPr lang="en-IN" dirty="0">
                <a:latin typeface="+mj-lt"/>
              </a:rPr>
              <a:t>New immigrants to Toronto, Canada are constrained in their choices regarding Neighbourhoods to stay due to lack of readily available information on relevant Neighbourhood choices. </a:t>
            </a:r>
          </a:p>
          <a:p>
            <a:pPr marL="0" lvl="0" indent="0" algn="just">
              <a:buNone/>
            </a:pPr>
            <a:r>
              <a:rPr lang="en-IN" dirty="0">
                <a:latin typeface="+mj-lt"/>
              </a:rPr>
              <a:t>1.Immigrants do not have a source of information to recommend to them some Neighbourhoods to stay based on their venue preferences.</a:t>
            </a:r>
          </a:p>
          <a:p>
            <a:pPr marL="0" indent="0" algn="just">
              <a:buNone/>
            </a:pPr>
            <a:r>
              <a:rPr lang="en-IN" dirty="0">
                <a:latin typeface="+mj-lt"/>
              </a:rPr>
              <a:t>2. Immigrants do not have information. On Top 10 venues per Neighbourhood</a:t>
            </a:r>
          </a:p>
          <a:p>
            <a:pPr marL="0" indent="0" algn="just">
              <a:buNone/>
            </a:pPr>
            <a:r>
              <a:rPr lang="en-IN" dirty="0">
                <a:latin typeface="+mj-lt"/>
              </a:rPr>
              <a:t>3.  Immigrants do not have information on similar neighbourhoods basis the venues</a:t>
            </a:r>
          </a:p>
          <a:p>
            <a:pPr algn="just"/>
            <a:endParaRPr lang="en-IN" dirty="0">
              <a:latin typeface="+mj-lt"/>
            </a:endParaRPr>
          </a:p>
          <a:p>
            <a:pPr algn="just"/>
            <a:endParaRPr lang="en-US" dirty="0">
              <a:latin typeface="+mj-lt"/>
            </a:endParaRPr>
          </a:p>
        </p:txBody>
      </p:sp>
    </p:spTree>
    <p:extLst>
      <p:ext uri="{BB962C8B-B14F-4D97-AF65-F5344CB8AC3E}">
        <p14:creationId xmlns:p14="http://schemas.microsoft.com/office/powerpoint/2010/main" val="9624830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496D7-EBED-DC48-95EA-D4EDF6F4E02D}"/>
              </a:ext>
            </a:extLst>
          </p:cNvPr>
          <p:cNvSpPr>
            <a:spLocks noGrp="1"/>
          </p:cNvSpPr>
          <p:nvPr>
            <p:ph type="title"/>
          </p:nvPr>
        </p:nvSpPr>
        <p:spPr/>
        <p:txBody>
          <a:bodyPr/>
          <a:lstStyle/>
          <a:p>
            <a:r>
              <a:rPr lang="en-US" dirty="0"/>
              <a:t>Data Sources and Requirement</a:t>
            </a:r>
          </a:p>
        </p:txBody>
      </p:sp>
      <p:sp>
        <p:nvSpPr>
          <p:cNvPr id="3" name="Content Placeholder 2">
            <a:extLst>
              <a:ext uri="{FF2B5EF4-FFF2-40B4-BE49-F238E27FC236}">
                <a16:creationId xmlns:a16="http://schemas.microsoft.com/office/drawing/2014/main" id="{EF29B399-6F26-8545-A2C6-33A60B49DE57}"/>
              </a:ext>
            </a:extLst>
          </p:cNvPr>
          <p:cNvSpPr>
            <a:spLocks noGrp="1"/>
          </p:cNvSpPr>
          <p:nvPr>
            <p:ph idx="1"/>
          </p:nvPr>
        </p:nvSpPr>
        <p:spPr/>
        <p:txBody>
          <a:bodyPr>
            <a:normAutofit fontScale="62500" lnSpcReduction="20000"/>
          </a:bodyPr>
          <a:lstStyle/>
          <a:p>
            <a:pPr lvl="0" algn="just"/>
            <a:r>
              <a:rPr lang="en-IN" dirty="0">
                <a:latin typeface="+mj-lt"/>
              </a:rPr>
              <a:t>Toronto Neighbourhoods Post Codes</a:t>
            </a:r>
          </a:p>
          <a:p>
            <a:pPr marL="0" indent="0" algn="just">
              <a:buNone/>
            </a:pPr>
            <a:r>
              <a:rPr lang="en-IN" dirty="0">
                <a:latin typeface="+mj-lt"/>
                <a:hlinkClick r:id="rId2"/>
              </a:rPr>
              <a:t>https://en.wikipedia.org/w/index.php?title=List_of_postal_codes_of_Canada:_M&amp;oldid=890001695</a:t>
            </a:r>
            <a:endParaRPr lang="en-IN" dirty="0">
              <a:latin typeface="+mj-lt"/>
            </a:endParaRPr>
          </a:p>
          <a:p>
            <a:pPr marL="0" indent="0" algn="just">
              <a:buNone/>
            </a:pPr>
            <a:r>
              <a:rPr lang="en-IN" dirty="0">
                <a:latin typeface="+mj-lt"/>
              </a:rPr>
              <a:t>This data provides the list of Neighbourhoods in Toronto along with their postal codes.</a:t>
            </a:r>
          </a:p>
          <a:p>
            <a:pPr algn="just"/>
            <a:r>
              <a:rPr lang="en-IN" dirty="0">
                <a:latin typeface="+mj-lt"/>
              </a:rPr>
              <a:t>Co-Ordinates Data </a:t>
            </a:r>
          </a:p>
          <a:p>
            <a:pPr marL="0" indent="0" algn="just">
              <a:buNone/>
            </a:pPr>
            <a:r>
              <a:rPr lang="en-IN" dirty="0">
                <a:latin typeface="+mj-lt"/>
              </a:rPr>
              <a:t>Geospatial_Coordinates.csv from IBM data repository</a:t>
            </a:r>
          </a:p>
          <a:p>
            <a:pPr marL="0" indent="0" algn="just">
              <a:buNone/>
            </a:pPr>
            <a:r>
              <a:rPr lang="en-IN" dirty="0">
                <a:latin typeface="+mj-lt"/>
              </a:rPr>
              <a:t>This data provides the longitude – latitude for the Neighbourhoods obtained from the first data source.</a:t>
            </a:r>
          </a:p>
          <a:p>
            <a:pPr lvl="0" algn="just"/>
            <a:r>
              <a:rPr lang="en-IN" dirty="0">
                <a:latin typeface="+mj-lt"/>
              </a:rPr>
              <a:t>Four Square Data on Toronto Neighbourhoods/ Venues </a:t>
            </a:r>
          </a:p>
          <a:p>
            <a:pPr marL="0" indent="0" algn="just">
              <a:buNone/>
            </a:pPr>
            <a:r>
              <a:rPr lang="en-US" dirty="0">
                <a:latin typeface="+mj-lt"/>
                <a:hlinkClick r:id="rId3"/>
              </a:rPr>
              <a:t>https://api.foursquare.com/v2/venues/explore?&amp;client_id={}&amp;client_secret={}&amp;v={}&amp;ll={},{}&amp;radius={}&amp;limit={}'.format(</a:t>
            </a:r>
            <a:r>
              <a:rPr lang="en-IN" dirty="0">
                <a:latin typeface="+mj-lt"/>
              </a:rPr>
              <a:t> CLIENT_ID, CLIENT_SECRET, VERSION, Neighbourhood_latitude, Neighbourhood_longitude, radius, LIMIT)</a:t>
            </a:r>
          </a:p>
          <a:p>
            <a:pPr marL="0" indent="0" algn="just">
              <a:buNone/>
            </a:pPr>
            <a:r>
              <a:rPr lang="en-GB" dirty="0">
                <a:latin typeface="+mj-lt"/>
              </a:rPr>
              <a:t>This data obtained from Four Square provides the Venues/Venue Category along with other location details for the Venues.</a:t>
            </a:r>
            <a:endParaRPr lang="en-IN" dirty="0">
              <a:latin typeface="+mj-lt"/>
            </a:endParaRPr>
          </a:p>
          <a:p>
            <a:pPr marL="0" indent="0" algn="just">
              <a:buNone/>
            </a:pPr>
            <a:r>
              <a:rPr lang="en-GB" dirty="0">
                <a:latin typeface="+mj-lt"/>
              </a:rPr>
              <a:t>Above database will be used to provide the required analysis and build a Neighbourhoods recommendation system for the new immigrants</a:t>
            </a:r>
            <a:endParaRPr lang="en-IN" dirty="0">
              <a:latin typeface="+mj-lt"/>
            </a:endParaRPr>
          </a:p>
          <a:p>
            <a:pPr algn="just"/>
            <a:endParaRPr lang="en-US" dirty="0">
              <a:latin typeface="+mj-lt"/>
            </a:endParaRPr>
          </a:p>
        </p:txBody>
      </p:sp>
    </p:spTree>
    <p:extLst>
      <p:ext uri="{BB962C8B-B14F-4D97-AF65-F5344CB8AC3E}">
        <p14:creationId xmlns:p14="http://schemas.microsoft.com/office/powerpoint/2010/main" val="2091649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B0CC9-FD29-C540-B0A5-04361C133B87}"/>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BCF0821D-B63D-1042-97AE-4E6E9520D251}"/>
              </a:ext>
            </a:extLst>
          </p:cNvPr>
          <p:cNvSpPr>
            <a:spLocks noGrp="1"/>
          </p:cNvSpPr>
          <p:nvPr>
            <p:ph idx="1"/>
          </p:nvPr>
        </p:nvSpPr>
        <p:spPr/>
        <p:txBody>
          <a:bodyPr>
            <a:normAutofit fontScale="70000" lnSpcReduction="20000"/>
          </a:bodyPr>
          <a:lstStyle/>
          <a:p>
            <a:pPr marL="0" lvl="0" indent="0" algn="just">
              <a:buNone/>
            </a:pPr>
            <a:r>
              <a:rPr lang="en-IN" b="1" dirty="0">
                <a:latin typeface="+mj-lt"/>
              </a:rPr>
              <a:t>Data cleaning and organising : </a:t>
            </a:r>
            <a:endParaRPr lang="en-IN" dirty="0">
              <a:latin typeface="+mj-lt"/>
            </a:endParaRPr>
          </a:p>
          <a:p>
            <a:pPr lvl="0" algn="just"/>
            <a:r>
              <a:rPr lang="en-IN" dirty="0">
                <a:latin typeface="+mj-lt"/>
              </a:rPr>
              <a:t>The original Neighbourhoods database had the shape (288, 3) that was obtained from Wikipedia. (Data source 1)</a:t>
            </a:r>
          </a:p>
          <a:p>
            <a:pPr lvl="0" algn="just"/>
            <a:r>
              <a:rPr lang="en-IN" dirty="0">
                <a:latin typeface="+mj-lt"/>
              </a:rPr>
              <a:t>Missing NA entries were first dropped and then the ‘Not assigned’ Neighbourhood entries were replaced with the ‘Borough’ entries.</a:t>
            </a:r>
          </a:p>
          <a:p>
            <a:pPr lvl="0" algn="just"/>
            <a:r>
              <a:rPr lang="en-IN" dirty="0">
                <a:latin typeface="+mj-lt"/>
              </a:rPr>
              <a:t>The data was then grouped ‘Postcode’ – wise and the data took the shape (103, 3).</a:t>
            </a:r>
          </a:p>
          <a:p>
            <a:pPr lvl="0" algn="just"/>
            <a:r>
              <a:rPr lang="en-IN" dirty="0">
                <a:latin typeface="+mj-lt"/>
              </a:rPr>
              <a:t>The Neighbourhoods with same ‘Postcode’ were joined to a single row.</a:t>
            </a:r>
          </a:p>
          <a:p>
            <a:pPr lvl="0" algn="just"/>
            <a:r>
              <a:rPr lang="en-IN" dirty="0">
                <a:latin typeface="+mj-lt"/>
              </a:rPr>
              <a:t> The co-ordinates data, from Data source 2, was then merged with the earlier data to update the location data of the Neighbourhoods.</a:t>
            </a:r>
          </a:p>
          <a:p>
            <a:pPr lvl="0" algn="just"/>
            <a:r>
              <a:rPr lang="en-IN" dirty="0">
                <a:latin typeface="+mj-lt"/>
              </a:rPr>
              <a:t>This Neighbourhoods data was then visualized on the Toronto Map.</a:t>
            </a:r>
          </a:p>
          <a:p>
            <a:pPr lvl="0" algn="just"/>
            <a:r>
              <a:rPr lang="en-IN" dirty="0">
                <a:latin typeface="+mj-lt"/>
              </a:rPr>
              <a:t>Next the Venues/ Venue categories and their locations data were obtained from Four Square for the Neighbourhoods.</a:t>
            </a:r>
          </a:p>
          <a:p>
            <a:pPr lvl="0" algn="just"/>
            <a:r>
              <a:rPr lang="en-IN" dirty="0">
                <a:latin typeface="+mj-lt"/>
              </a:rPr>
              <a:t>The Venues data was then merged with the Neighbourhoods data to obtained the following database.</a:t>
            </a:r>
          </a:p>
          <a:p>
            <a:pPr lvl="0" algn="just"/>
            <a:endParaRPr lang="en-IN" dirty="0">
              <a:latin typeface="+mj-lt"/>
            </a:endParaRPr>
          </a:p>
          <a:p>
            <a:pPr algn="just"/>
            <a:endParaRPr lang="en-US" dirty="0">
              <a:latin typeface="+mj-lt"/>
            </a:endParaRPr>
          </a:p>
        </p:txBody>
      </p:sp>
      <p:graphicFrame>
        <p:nvGraphicFramePr>
          <p:cNvPr id="4" name="Table 3">
            <a:extLst>
              <a:ext uri="{FF2B5EF4-FFF2-40B4-BE49-F238E27FC236}">
                <a16:creationId xmlns:a16="http://schemas.microsoft.com/office/drawing/2014/main" id="{15C69228-9B58-B845-95F8-E1F5AD50F02B}"/>
              </a:ext>
            </a:extLst>
          </p:cNvPr>
          <p:cNvGraphicFramePr>
            <a:graphicFrameLocks noGrp="1"/>
          </p:cNvGraphicFramePr>
          <p:nvPr>
            <p:extLst>
              <p:ext uri="{D42A27DB-BD31-4B8C-83A1-F6EECF244321}">
                <p14:modId xmlns:p14="http://schemas.microsoft.com/office/powerpoint/2010/main" val="1004166556"/>
              </p:ext>
            </p:extLst>
          </p:nvPr>
        </p:nvGraphicFramePr>
        <p:xfrm>
          <a:off x="838200" y="6209038"/>
          <a:ext cx="10515601" cy="496561"/>
        </p:xfrm>
        <a:graphic>
          <a:graphicData uri="http://schemas.openxmlformats.org/drawingml/2006/table">
            <a:tbl>
              <a:tblPr firstRow="1" firstCol="1" bandRow="1">
                <a:tableStyleId>{5C22544A-7EE6-4342-B048-85BDC9FD1C3A}</a:tableStyleId>
              </a:tblPr>
              <a:tblGrid>
                <a:gridCol w="1353060">
                  <a:extLst>
                    <a:ext uri="{9D8B030D-6E8A-4147-A177-3AD203B41FA5}">
                      <a16:colId xmlns:a16="http://schemas.microsoft.com/office/drawing/2014/main" val="4177251988"/>
                    </a:ext>
                  </a:extLst>
                </a:gridCol>
                <a:gridCol w="1818678">
                  <a:extLst>
                    <a:ext uri="{9D8B030D-6E8A-4147-A177-3AD203B41FA5}">
                      <a16:colId xmlns:a16="http://schemas.microsoft.com/office/drawing/2014/main" val="2473592287"/>
                    </a:ext>
                  </a:extLst>
                </a:gridCol>
                <a:gridCol w="1938540">
                  <a:extLst>
                    <a:ext uri="{9D8B030D-6E8A-4147-A177-3AD203B41FA5}">
                      <a16:colId xmlns:a16="http://schemas.microsoft.com/office/drawing/2014/main" val="3724921129"/>
                    </a:ext>
                  </a:extLst>
                </a:gridCol>
                <a:gridCol w="1077606">
                  <a:extLst>
                    <a:ext uri="{9D8B030D-6E8A-4147-A177-3AD203B41FA5}">
                      <a16:colId xmlns:a16="http://schemas.microsoft.com/office/drawing/2014/main" val="3847153121"/>
                    </a:ext>
                  </a:extLst>
                </a:gridCol>
                <a:gridCol w="1311568">
                  <a:extLst>
                    <a:ext uri="{9D8B030D-6E8A-4147-A177-3AD203B41FA5}">
                      <a16:colId xmlns:a16="http://schemas.microsoft.com/office/drawing/2014/main" val="2346456439"/>
                    </a:ext>
                  </a:extLst>
                </a:gridCol>
                <a:gridCol w="1387636">
                  <a:extLst>
                    <a:ext uri="{9D8B030D-6E8A-4147-A177-3AD203B41FA5}">
                      <a16:colId xmlns:a16="http://schemas.microsoft.com/office/drawing/2014/main" val="3810130664"/>
                    </a:ext>
                  </a:extLst>
                </a:gridCol>
                <a:gridCol w="1628513">
                  <a:extLst>
                    <a:ext uri="{9D8B030D-6E8A-4147-A177-3AD203B41FA5}">
                      <a16:colId xmlns:a16="http://schemas.microsoft.com/office/drawing/2014/main" val="3533296900"/>
                    </a:ext>
                  </a:extLst>
                </a:gridCol>
              </a:tblGrid>
              <a:tr h="496561">
                <a:tc>
                  <a:txBody>
                    <a:bodyPr/>
                    <a:lstStyle/>
                    <a:p>
                      <a:pPr algn="ctr">
                        <a:spcAft>
                          <a:spcPts val="0"/>
                        </a:spcAft>
                      </a:pPr>
                      <a:r>
                        <a:rPr lang="en-GB" sz="1000" dirty="0">
                          <a:effectLst/>
                        </a:rPr>
                        <a:t> </a:t>
                      </a:r>
                      <a:endParaRPr lang="en-IN" sz="1000" dirty="0">
                        <a:effectLst/>
                      </a:endParaRPr>
                    </a:p>
                    <a:p>
                      <a:pPr algn="ctr">
                        <a:spcAft>
                          <a:spcPts val="0"/>
                        </a:spcAft>
                      </a:pPr>
                      <a:r>
                        <a:rPr lang="en-GB" sz="1000" dirty="0">
                          <a:effectLst/>
                        </a:rPr>
                        <a:t>Neighbourhood</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en-GB" sz="1000" dirty="0">
                          <a:effectLst/>
                        </a:rPr>
                        <a:t> </a:t>
                      </a:r>
                      <a:endParaRPr lang="en-IN" sz="1000" dirty="0">
                        <a:effectLst/>
                      </a:endParaRPr>
                    </a:p>
                    <a:p>
                      <a:pPr algn="ctr">
                        <a:spcAft>
                          <a:spcPts val="0"/>
                        </a:spcAft>
                      </a:pPr>
                      <a:r>
                        <a:rPr lang="en-GB" sz="1000" dirty="0">
                          <a:effectLst/>
                        </a:rPr>
                        <a:t>Neighbourhood Latitude</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en-GB" sz="1000" dirty="0">
                          <a:effectLst/>
                        </a:rPr>
                        <a:t> </a:t>
                      </a:r>
                      <a:endParaRPr lang="en-IN" sz="1000" dirty="0">
                        <a:effectLst/>
                      </a:endParaRPr>
                    </a:p>
                    <a:p>
                      <a:pPr algn="ctr">
                        <a:spcAft>
                          <a:spcPts val="0"/>
                        </a:spcAft>
                      </a:pPr>
                      <a:r>
                        <a:rPr lang="en-GB" sz="1000" dirty="0">
                          <a:effectLst/>
                        </a:rPr>
                        <a:t>Neighbourhood Longitude</a:t>
                      </a:r>
                      <a:endParaRPr lang="en-IN" sz="1000" dirty="0">
                        <a:effectLst/>
                      </a:endParaRPr>
                    </a:p>
                    <a:p>
                      <a:pPr algn="ctr">
                        <a:spcAft>
                          <a:spcPts val="0"/>
                        </a:spcAft>
                      </a:pPr>
                      <a:r>
                        <a:rPr lang="en-GB" sz="1000" dirty="0">
                          <a:effectLst/>
                        </a:rPr>
                        <a:t> </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en-GB" sz="1000" dirty="0">
                          <a:effectLst/>
                        </a:rPr>
                        <a:t> </a:t>
                      </a:r>
                      <a:endParaRPr lang="en-IN" sz="1000" dirty="0">
                        <a:effectLst/>
                      </a:endParaRPr>
                    </a:p>
                    <a:p>
                      <a:pPr algn="ctr">
                        <a:spcAft>
                          <a:spcPts val="0"/>
                        </a:spcAft>
                      </a:pPr>
                      <a:r>
                        <a:rPr lang="en-GB" sz="1000" dirty="0">
                          <a:effectLst/>
                        </a:rPr>
                        <a:t>Venue</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en-GB" sz="1000" dirty="0">
                          <a:effectLst/>
                        </a:rPr>
                        <a:t> </a:t>
                      </a:r>
                      <a:endParaRPr lang="en-IN" sz="1000" dirty="0">
                        <a:effectLst/>
                      </a:endParaRPr>
                    </a:p>
                    <a:p>
                      <a:pPr algn="ctr">
                        <a:spcAft>
                          <a:spcPts val="0"/>
                        </a:spcAft>
                      </a:pPr>
                      <a:r>
                        <a:rPr lang="en-GB" sz="1000" dirty="0">
                          <a:effectLst/>
                        </a:rPr>
                        <a:t>Venue Latitude</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en-GB" sz="1000" dirty="0">
                          <a:effectLst/>
                        </a:rPr>
                        <a:t> </a:t>
                      </a:r>
                      <a:endParaRPr lang="en-IN" sz="1000" dirty="0">
                        <a:effectLst/>
                      </a:endParaRPr>
                    </a:p>
                    <a:p>
                      <a:pPr algn="ctr">
                        <a:spcAft>
                          <a:spcPts val="0"/>
                        </a:spcAft>
                      </a:pPr>
                      <a:r>
                        <a:rPr lang="en-GB" sz="1000" dirty="0">
                          <a:effectLst/>
                        </a:rPr>
                        <a:t>Venue Longitude</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en-GB" sz="1000" dirty="0">
                          <a:effectLst/>
                        </a:rPr>
                        <a:t> </a:t>
                      </a:r>
                      <a:endParaRPr lang="en-IN" sz="1000" dirty="0">
                        <a:effectLst/>
                      </a:endParaRPr>
                    </a:p>
                    <a:p>
                      <a:pPr algn="ctr">
                        <a:spcAft>
                          <a:spcPts val="0"/>
                        </a:spcAft>
                      </a:pPr>
                      <a:r>
                        <a:rPr lang="en-GB" sz="1000" dirty="0">
                          <a:effectLst/>
                        </a:rPr>
                        <a:t>Venue Category</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5699885"/>
                  </a:ext>
                </a:extLst>
              </a:tr>
            </a:tbl>
          </a:graphicData>
        </a:graphic>
      </p:graphicFrame>
    </p:spTree>
    <p:extLst>
      <p:ext uri="{BB962C8B-B14F-4D97-AF65-F5344CB8AC3E}">
        <p14:creationId xmlns:p14="http://schemas.microsoft.com/office/powerpoint/2010/main" val="2690463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92EC3-4596-1A4A-AA03-994C9D8F9494}"/>
              </a:ext>
            </a:extLst>
          </p:cNvPr>
          <p:cNvSpPr>
            <a:spLocks noGrp="1"/>
          </p:cNvSpPr>
          <p:nvPr>
            <p:ph type="title"/>
          </p:nvPr>
        </p:nvSpPr>
        <p:spPr/>
        <p:txBody>
          <a:bodyPr/>
          <a:lstStyle/>
          <a:p>
            <a:r>
              <a:rPr lang="en-US" dirty="0"/>
              <a:t>Methodology</a:t>
            </a:r>
          </a:p>
        </p:txBody>
      </p:sp>
      <p:pic>
        <p:nvPicPr>
          <p:cNvPr id="5" name="Content Placeholder 4">
            <a:extLst>
              <a:ext uri="{FF2B5EF4-FFF2-40B4-BE49-F238E27FC236}">
                <a16:creationId xmlns:a16="http://schemas.microsoft.com/office/drawing/2014/main" id="{37823A53-DED9-E84A-82ED-EB5F9EC40128}"/>
              </a:ext>
            </a:extLst>
          </p:cNvPr>
          <p:cNvPicPr>
            <a:picLocks noGrp="1" noChangeAspect="1"/>
          </p:cNvPicPr>
          <p:nvPr>
            <p:ph idx="1"/>
          </p:nvPr>
        </p:nvPicPr>
        <p:blipFill>
          <a:blip r:embed="rId2"/>
          <a:stretch>
            <a:fillRect/>
          </a:stretch>
        </p:blipFill>
        <p:spPr>
          <a:xfrm>
            <a:off x="838200" y="1825624"/>
            <a:ext cx="10515600" cy="4903421"/>
          </a:xfrm>
        </p:spPr>
      </p:pic>
      <p:sp>
        <p:nvSpPr>
          <p:cNvPr id="6" name="TextBox 5">
            <a:extLst>
              <a:ext uri="{FF2B5EF4-FFF2-40B4-BE49-F238E27FC236}">
                <a16:creationId xmlns:a16="http://schemas.microsoft.com/office/drawing/2014/main" id="{13509813-B419-8D4F-A8D1-72046FF29524}"/>
              </a:ext>
            </a:extLst>
          </p:cNvPr>
          <p:cNvSpPr txBox="1"/>
          <p:nvPr/>
        </p:nvSpPr>
        <p:spPr>
          <a:xfrm flipH="1">
            <a:off x="5040922" y="1425833"/>
            <a:ext cx="3012831" cy="646331"/>
          </a:xfrm>
          <a:prstGeom prst="rect">
            <a:avLst/>
          </a:prstGeom>
          <a:noFill/>
        </p:spPr>
        <p:txBody>
          <a:bodyPr wrap="square" rtlCol="0">
            <a:spAutoFit/>
          </a:bodyPr>
          <a:lstStyle/>
          <a:p>
            <a:r>
              <a:rPr lang="en-US" dirty="0"/>
              <a:t>Toronto Neighborhoods</a:t>
            </a:r>
          </a:p>
          <a:p>
            <a:endParaRPr lang="en-US" dirty="0"/>
          </a:p>
        </p:txBody>
      </p:sp>
    </p:spTree>
    <p:extLst>
      <p:ext uri="{BB962C8B-B14F-4D97-AF65-F5344CB8AC3E}">
        <p14:creationId xmlns:p14="http://schemas.microsoft.com/office/powerpoint/2010/main" val="43614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E8CCD-6B14-A242-BD10-0FB3ECDC3F71}"/>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D96B1E17-51F7-2D48-AF85-5ECD49BAE7DA}"/>
              </a:ext>
            </a:extLst>
          </p:cNvPr>
          <p:cNvSpPr>
            <a:spLocks noGrp="1"/>
          </p:cNvSpPr>
          <p:nvPr>
            <p:ph idx="1"/>
          </p:nvPr>
        </p:nvSpPr>
        <p:spPr/>
        <p:txBody>
          <a:bodyPr/>
          <a:lstStyle/>
          <a:p>
            <a:pPr marL="0" lvl="0" indent="0" algn="just">
              <a:buNone/>
            </a:pPr>
            <a:r>
              <a:rPr lang="en-IN" b="1" dirty="0">
                <a:latin typeface="+mj-lt"/>
              </a:rPr>
              <a:t>Exploratory Data Analysis :</a:t>
            </a:r>
            <a:endParaRPr lang="en-IN" dirty="0">
              <a:latin typeface="+mj-lt"/>
            </a:endParaRPr>
          </a:p>
          <a:p>
            <a:pPr lvl="0" algn="just"/>
            <a:r>
              <a:rPr lang="en-IN" dirty="0">
                <a:latin typeface="+mj-lt"/>
              </a:rPr>
              <a:t> </a:t>
            </a:r>
            <a:r>
              <a:rPr lang="en-IN" sz="2000" dirty="0">
                <a:latin typeface="+mj-lt"/>
              </a:rPr>
              <a:t>Dummy encoding was then done on ‘Venue Category’ to create a separate database of dummy encoded venue category labels.</a:t>
            </a:r>
          </a:p>
          <a:p>
            <a:pPr lvl="0" algn="just"/>
            <a:r>
              <a:rPr lang="en-IN" sz="2000" dirty="0">
                <a:latin typeface="+mj-lt"/>
              </a:rPr>
              <a:t>Neighbourhoods column was then added to create a (204, 271) database.</a:t>
            </a:r>
          </a:p>
          <a:p>
            <a:pPr lvl="0" algn="just"/>
            <a:r>
              <a:rPr lang="en-IN" sz="2000" dirty="0">
                <a:latin typeface="+mj-lt"/>
              </a:rPr>
              <a:t>From the above database a matrix database of Neighbourhoods – Venue Categories was created</a:t>
            </a:r>
          </a:p>
          <a:p>
            <a:pPr lvl="0" algn="just"/>
            <a:endParaRPr lang="en-IN" dirty="0">
              <a:latin typeface="+mj-lt"/>
            </a:endParaRPr>
          </a:p>
          <a:p>
            <a:pPr lvl="0" algn="just"/>
            <a:endParaRPr lang="en-IN" dirty="0">
              <a:latin typeface="+mj-lt"/>
            </a:endParaRPr>
          </a:p>
          <a:p>
            <a:pPr algn="just"/>
            <a:endParaRPr lang="en-US" dirty="0">
              <a:latin typeface="+mj-lt"/>
            </a:endParaRPr>
          </a:p>
        </p:txBody>
      </p:sp>
      <p:pic>
        <p:nvPicPr>
          <p:cNvPr id="9" name="Picture 8">
            <a:extLst>
              <a:ext uri="{FF2B5EF4-FFF2-40B4-BE49-F238E27FC236}">
                <a16:creationId xmlns:a16="http://schemas.microsoft.com/office/drawing/2014/main" id="{56BDBE66-4370-734B-B31C-D4D4C4A0D51A}"/>
              </a:ext>
            </a:extLst>
          </p:cNvPr>
          <p:cNvPicPr>
            <a:picLocks noChangeAspect="1"/>
          </p:cNvPicPr>
          <p:nvPr/>
        </p:nvPicPr>
        <p:blipFill>
          <a:blip r:embed="rId2"/>
          <a:stretch>
            <a:fillRect/>
          </a:stretch>
        </p:blipFill>
        <p:spPr>
          <a:xfrm>
            <a:off x="622300" y="4324717"/>
            <a:ext cx="11569700" cy="1852246"/>
          </a:xfrm>
          <a:prstGeom prst="rect">
            <a:avLst/>
          </a:prstGeom>
        </p:spPr>
      </p:pic>
    </p:spTree>
    <p:extLst>
      <p:ext uri="{BB962C8B-B14F-4D97-AF65-F5344CB8AC3E}">
        <p14:creationId xmlns:p14="http://schemas.microsoft.com/office/powerpoint/2010/main" val="12288174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0D705-F770-DD45-A9BD-96A12508A1B3}"/>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449D25D1-36F1-6940-82CF-54091B6DF515}"/>
              </a:ext>
            </a:extLst>
          </p:cNvPr>
          <p:cNvSpPr>
            <a:spLocks noGrp="1"/>
          </p:cNvSpPr>
          <p:nvPr>
            <p:ph idx="1"/>
          </p:nvPr>
        </p:nvSpPr>
        <p:spPr/>
        <p:txBody>
          <a:bodyPr>
            <a:normAutofit fontScale="77500" lnSpcReduction="20000"/>
          </a:bodyPr>
          <a:lstStyle/>
          <a:p>
            <a:pPr marL="0" lvl="0" indent="0" algn="just">
              <a:buNone/>
            </a:pPr>
            <a:r>
              <a:rPr lang="en-IN" b="1" dirty="0">
                <a:latin typeface="+mj-lt"/>
              </a:rPr>
              <a:t>Solution Development :</a:t>
            </a:r>
            <a:endParaRPr lang="en-IN" sz="3600" dirty="0">
              <a:latin typeface="+mj-lt"/>
            </a:endParaRPr>
          </a:p>
          <a:p>
            <a:pPr lvl="0" algn="just"/>
            <a:r>
              <a:rPr lang="en-IN" dirty="0">
                <a:latin typeface="+mj-lt"/>
              </a:rPr>
              <a:t>From the above database top 10 venues/Neighbourhood were generated by sorting and looping through the data-frame.</a:t>
            </a:r>
            <a:endParaRPr lang="en-IN" sz="3600" dirty="0">
              <a:latin typeface="+mj-lt"/>
            </a:endParaRPr>
          </a:p>
          <a:p>
            <a:pPr lvl="0" algn="just"/>
            <a:r>
              <a:rPr lang="en-IN" dirty="0">
                <a:latin typeface="+mj-lt"/>
              </a:rPr>
              <a:t>Next, K-Means clustering was used to create cluster of similar Neighbourhoods basis the venues.</a:t>
            </a:r>
            <a:endParaRPr lang="en-IN" sz="3600" dirty="0">
              <a:latin typeface="+mj-lt"/>
            </a:endParaRPr>
          </a:p>
          <a:p>
            <a:pPr lvl="0" algn="just"/>
            <a:r>
              <a:rPr lang="en-IN" dirty="0">
                <a:latin typeface="+mj-lt"/>
              </a:rPr>
              <a:t>A total of 5 clusters were created and the same were visualized on the map.</a:t>
            </a:r>
            <a:endParaRPr lang="en-IN" sz="3600" dirty="0">
              <a:latin typeface="+mj-lt"/>
            </a:endParaRPr>
          </a:p>
          <a:p>
            <a:pPr lvl="0" algn="just"/>
            <a:r>
              <a:rPr lang="en-IN" dirty="0">
                <a:latin typeface="+mj-lt"/>
              </a:rPr>
              <a:t>Next, a recommendation system was developed for the immigrants,</a:t>
            </a:r>
            <a:endParaRPr lang="en-IN" sz="3600" dirty="0">
              <a:latin typeface="+mj-lt"/>
            </a:endParaRPr>
          </a:p>
          <a:p>
            <a:pPr lvl="1" algn="just"/>
            <a:r>
              <a:rPr lang="en-IN" dirty="0">
                <a:latin typeface="+mj-lt"/>
              </a:rPr>
              <a:t>Immigrant would first make a choice of his top 5 venue requirements and give a score to those out of 5.</a:t>
            </a:r>
            <a:endParaRPr lang="en-IN" sz="3200" dirty="0">
              <a:latin typeface="+mj-lt"/>
            </a:endParaRPr>
          </a:p>
          <a:p>
            <a:pPr lvl="1" algn="just"/>
            <a:r>
              <a:rPr lang="en-IN" dirty="0">
                <a:latin typeface="+mj-lt"/>
              </a:rPr>
              <a:t>A vector of shape (204,1) of immigrant preferences was created from the above choices.</a:t>
            </a:r>
            <a:endParaRPr lang="en-IN" sz="3200" dirty="0">
              <a:latin typeface="+mj-lt"/>
            </a:endParaRPr>
          </a:p>
          <a:p>
            <a:pPr lvl="1" algn="just"/>
            <a:r>
              <a:rPr lang="en-IN" dirty="0">
                <a:latin typeface="+mj-lt"/>
              </a:rPr>
              <a:t>A dot product of this vector was then taken with the earlier (204, 271) matrix of Neighbourhoods – Venue Categories to obtain the score of the Neighbourhoods for the specific immigrant.</a:t>
            </a:r>
            <a:endParaRPr lang="en-IN" sz="3200" dirty="0">
              <a:latin typeface="+mj-lt"/>
            </a:endParaRPr>
          </a:p>
          <a:p>
            <a:pPr lvl="1" algn="just"/>
            <a:r>
              <a:rPr lang="en-IN" dirty="0">
                <a:latin typeface="+mj-lt"/>
              </a:rPr>
              <a:t>These scores were then sorted to obtain the 10 top Neighbourhoods as per the immigrants preferences.</a:t>
            </a:r>
            <a:endParaRPr lang="en-IN" sz="3200" dirty="0">
              <a:latin typeface="+mj-lt"/>
            </a:endParaRPr>
          </a:p>
          <a:p>
            <a:pPr algn="just"/>
            <a:endParaRPr lang="en-US" dirty="0">
              <a:latin typeface="+mj-lt"/>
            </a:endParaRPr>
          </a:p>
        </p:txBody>
      </p:sp>
    </p:spTree>
    <p:extLst>
      <p:ext uri="{BB962C8B-B14F-4D97-AF65-F5344CB8AC3E}">
        <p14:creationId xmlns:p14="http://schemas.microsoft.com/office/powerpoint/2010/main" val="1498615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9B8E7-8677-1247-AA06-AAC4CB8DB38A}"/>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5824F751-AB51-D745-A8C7-78B43520AB55}"/>
              </a:ext>
            </a:extLst>
          </p:cNvPr>
          <p:cNvSpPr>
            <a:spLocks noGrp="1"/>
          </p:cNvSpPr>
          <p:nvPr>
            <p:ph idx="1"/>
          </p:nvPr>
        </p:nvSpPr>
        <p:spPr/>
        <p:txBody>
          <a:bodyPr>
            <a:normAutofit fontScale="25000" lnSpcReduction="20000"/>
          </a:bodyPr>
          <a:lstStyle/>
          <a:p>
            <a:pPr lvl="0"/>
            <a:r>
              <a:rPr lang="en-IN" sz="8000" dirty="0">
                <a:latin typeface="+mj-lt"/>
              </a:rPr>
              <a:t>The recommended Neighbourhoods with their scores is as below for the specific immigrant.</a:t>
            </a:r>
          </a:p>
          <a:p>
            <a:pPr marL="0" indent="0">
              <a:buNone/>
            </a:pPr>
            <a:r>
              <a:rPr lang="en-IN" dirty="0">
                <a:latin typeface="+mj-lt"/>
              </a:rPr>
              <a:t> </a:t>
            </a:r>
          </a:p>
          <a:p>
            <a:pPr marL="0" indent="0" fontAlgn="base" latinLnBrk="1">
              <a:buNone/>
            </a:pPr>
            <a:r>
              <a:rPr lang="en-IN" sz="4000" dirty="0">
                <a:latin typeface="+mj-lt"/>
              </a:rPr>
              <a:t>   Neighbourhood</a:t>
            </a:r>
          </a:p>
          <a:p>
            <a:pPr marL="0" indent="0" fontAlgn="base" latinLnBrk="1">
              <a:buNone/>
            </a:pPr>
            <a:r>
              <a:rPr lang="en-IN" sz="4000" dirty="0">
                <a:latin typeface="+mj-lt"/>
              </a:rPr>
              <a:t>CFB Toronto        		 0.9999</a:t>
            </a:r>
          </a:p>
          <a:p>
            <a:pPr marL="0" indent="0" fontAlgn="base" latinLnBrk="1">
              <a:buNone/>
            </a:pPr>
            <a:r>
              <a:rPr lang="en-IN" sz="4000" dirty="0">
                <a:latin typeface="+mj-lt"/>
              </a:rPr>
              <a:t>Downsview East     	 0.9999</a:t>
            </a:r>
          </a:p>
          <a:p>
            <a:pPr marL="0" indent="0" fontAlgn="base" latinLnBrk="1">
              <a:buNone/>
            </a:pPr>
            <a:r>
              <a:rPr lang="en-IN" sz="4000" dirty="0">
                <a:latin typeface="+mj-lt"/>
              </a:rPr>
              <a:t>Guildwood          		 0.5716</a:t>
            </a:r>
          </a:p>
          <a:p>
            <a:pPr marL="0" indent="0" fontAlgn="base" latinLnBrk="1">
              <a:buNone/>
            </a:pPr>
            <a:r>
              <a:rPr lang="en-IN" sz="4000" dirty="0">
                <a:latin typeface="+mj-lt"/>
              </a:rPr>
              <a:t>West Hill         		 0.5716</a:t>
            </a:r>
          </a:p>
          <a:p>
            <a:pPr marL="0" indent="0" fontAlgn="base" latinLnBrk="1">
              <a:buNone/>
            </a:pPr>
            <a:r>
              <a:rPr lang="en-IN" sz="4000" dirty="0">
                <a:latin typeface="+mj-lt"/>
              </a:rPr>
              <a:t>Morningside         		0.5716</a:t>
            </a:r>
          </a:p>
          <a:p>
            <a:pPr marL="0" indent="0" fontAlgn="base" latinLnBrk="1">
              <a:buNone/>
            </a:pPr>
            <a:r>
              <a:rPr lang="en-IN" sz="4000" dirty="0">
                <a:latin typeface="+mj-lt"/>
              </a:rPr>
              <a:t>Railway Lands       	0.1764</a:t>
            </a:r>
          </a:p>
          <a:p>
            <a:pPr marL="0" indent="0" fontAlgn="base" latinLnBrk="1">
              <a:buNone/>
            </a:pPr>
            <a:r>
              <a:rPr lang="en-IN" sz="4000" dirty="0">
                <a:latin typeface="+mj-lt"/>
              </a:rPr>
              <a:t>Bathurst Quay      	 	0.1764</a:t>
            </a:r>
          </a:p>
          <a:p>
            <a:pPr marL="0" indent="0" fontAlgn="base" latinLnBrk="1">
              <a:buNone/>
            </a:pPr>
            <a:r>
              <a:rPr lang="en-IN" sz="4000" dirty="0">
                <a:latin typeface="+mj-lt"/>
              </a:rPr>
              <a:t>CN Tower            		0.1764</a:t>
            </a:r>
          </a:p>
          <a:p>
            <a:pPr marL="0" indent="0" fontAlgn="base" latinLnBrk="1">
              <a:buNone/>
            </a:pPr>
            <a:r>
              <a:rPr lang="en-IN" sz="4000" dirty="0">
                <a:latin typeface="+mj-lt"/>
              </a:rPr>
              <a:t>Island airport      		0.1764</a:t>
            </a:r>
          </a:p>
          <a:p>
            <a:pPr marL="0" indent="0" fontAlgn="base" latinLnBrk="1">
              <a:buNone/>
            </a:pPr>
            <a:r>
              <a:rPr lang="en-IN" sz="4000" dirty="0">
                <a:latin typeface="+mj-lt"/>
              </a:rPr>
              <a:t>King and Spadina    	0.1764</a:t>
            </a:r>
          </a:p>
          <a:p>
            <a:pPr marL="0" indent="0" fontAlgn="base" latinLnBrk="1">
              <a:buNone/>
            </a:pPr>
            <a:r>
              <a:rPr lang="en-IN" sz="4000" dirty="0">
                <a:latin typeface="+mj-lt"/>
              </a:rPr>
              <a:t>Name: score, dtype: float64</a:t>
            </a:r>
          </a:p>
          <a:p>
            <a:pPr fontAlgn="base" latinLnBrk="1"/>
            <a:endParaRPr lang="en-IN" dirty="0">
              <a:latin typeface="+mj-lt"/>
            </a:endParaRPr>
          </a:p>
          <a:p>
            <a:pPr lvl="0" fontAlgn="base" latinLnBrk="1"/>
            <a:r>
              <a:rPr lang="en-IN" sz="7400" dirty="0">
                <a:latin typeface="+mj-lt"/>
              </a:rPr>
              <a:t>The top 10 Venue categories for the Neighbourhoods was then obtained.</a:t>
            </a:r>
          </a:p>
          <a:p>
            <a:pPr lvl="0" fontAlgn="base" latinLnBrk="1"/>
            <a:endParaRPr lang="en-IN" sz="7400" dirty="0">
              <a:latin typeface="+mj-lt"/>
            </a:endParaRPr>
          </a:p>
          <a:p>
            <a:endParaRPr lang="en-US" dirty="0">
              <a:latin typeface="+mj-lt"/>
            </a:endParaRPr>
          </a:p>
        </p:txBody>
      </p:sp>
      <p:pic>
        <p:nvPicPr>
          <p:cNvPr id="5" name="Picture 4">
            <a:extLst>
              <a:ext uri="{FF2B5EF4-FFF2-40B4-BE49-F238E27FC236}">
                <a16:creationId xmlns:a16="http://schemas.microsoft.com/office/drawing/2014/main" id="{89D2B00E-CF5D-8E4C-9F89-860026D645B7}"/>
              </a:ext>
            </a:extLst>
          </p:cNvPr>
          <p:cNvPicPr>
            <a:picLocks noChangeAspect="1"/>
          </p:cNvPicPr>
          <p:nvPr/>
        </p:nvPicPr>
        <p:blipFill>
          <a:blip r:embed="rId2"/>
          <a:stretch>
            <a:fillRect/>
          </a:stretch>
        </p:blipFill>
        <p:spPr>
          <a:xfrm>
            <a:off x="406400" y="5744308"/>
            <a:ext cx="11379200" cy="1113692"/>
          </a:xfrm>
          <a:prstGeom prst="rect">
            <a:avLst/>
          </a:prstGeom>
        </p:spPr>
      </p:pic>
    </p:spTree>
    <p:extLst>
      <p:ext uri="{BB962C8B-B14F-4D97-AF65-F5344CB8AC3E}">
        <p14:creationId xmlns:p14="http://schemas.microsoft.com/office/powerpoint/2010/main" val="1040959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241E4-AF60-9547-9010-AE01D46418CC}"/>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22F9B9BD-7751-CE44-BADE-55A695833CB5}"/>
              </a:ext>
            </a:extLst>
          </p:cNvPr>
          <p:cNvSpPr>
            <a:spLocks noGrp="1"/>
          </p:cNvSpPr>
          <p:nvPr>
            <p:ph idx="1"/>
          </p:nvPr>
        </p:nvSpPr>
        <p:spPr/>
        <p:txBody>
          <a:bodyPr/>
          <a:lstStyle/>
          <a:p>
            <a:r>
              <a:rPr lang="en-IN" sz="2000" dirty="0">
                <a:latin typeface="+mj-lt"/>
              </a:rPr>
              <a:t>5 Similar Neighbourhoods clusters were obtained and plotted on the Toronto Map for easy visualization.</a:t>
            </a:r>
          </a:p>
          <a:p>
            <a:endParaRPr lang="en-US" dirty="0"/>
          </a:p>
        </p:txBody>
      </p:sp>
      <p:pic>
        <p:nvPicPr>
          <p:cNvPr id="5" name="Picture 4">
            <a:extLst>
              <a:ext uri="{FF2B5EF4-FFF2-40B4-BE49-F238E27FC236}">
                <a16:creationId xmlns:a16="http://schemas.microsoft.com/office/drawing/2014/main" id="{6EE293EE-CB74-9C4B-B373-816620D72333}"/>
              </a:ext>
            </a:extLst>
          </p:cNvPr>
          <p:cNvPicPr>
            <a:picLocks noChangeAspect="1"/>
          </p:cNvPicPr>
          <p:nvPr/>
        </p:nvPicPr>
        <p:blipFill>
          <a:blip r:embed="rId2"/>
          <a:stretch>
            <a:fillRect/>
          </a:stretch>
        </p:blipFill>
        <p:spPr>
          <a:xfrm>
            <a:off x="838200" y="2602522"/>
            <a:ext cx="10515600" cy="4164627"/>
          </a:xfrm>
          <a:prstGeom prst="rect">
            <a:avLst/>
          </a:prstGeom>
        </p:spPr>
      </p:pic>
    </p:spTree>
    <p:extLst>
      <p:ext uri="{BB962C8B-B14F-4D97-AF65-F5344CB8AC3E}">
        <p14:creationId xmlns:p14="http://schemas.microsoft.com/office/powerpoint/2010/main" val="30001662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TotalTime>
  <Words>998</Words>
  <Application>Microsoft Macintosh PowerPoint</Application>
  <PresentationFormat>Widescreen</PresentationFormat>
  <Paragraphs>97</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Office Theme</vt:lpstr>
      <vt:lpstr>           Capstone Project    Recommending Toronto Neighbourhoods to Immigrants </vt:lpstr>
      <vt:lpstr> Introduction  </vt:lpstr>
      <vt:lpstr>Data Sources and Requirement</vt:lpstr>
      <vt:lpstr>Methodology</vt:lpstr>
      <vt:lpstr>Methodology</vt:lpstr>
      <vt:lpstr>Methodology</vt:lpstr>
      <vt:lpstr>Methodology</vt:lpstr>
      <vt:lpstr>Results</vt:lpstr>
      <vt:lpstr>Results</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Capstone Project    Recommending Toronto Neighbourhoods to Immigrants </dc:title>
  <dc:creator>indermohan bains</dc:creator>
  <cp:lastModifiedBy>indermohan bains</cp:lastModifiedBy>
  <cp:revision>8</cp:revision>
  <dcterms:created xsi:type="dcterms:W3CDTF">2020-05-07T17:34:04Z</dcterms:created>
  <dcterms:modified xsi:type="dcterms:W3CDTF">2020-05-08T04:25:55Z</dcterms:modified>
</cp:coreProperties>
</file>

<file path=docProps/thumbnail.jpeg>
</file>